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80" autoAdjust="0"/>
  </p:normalViewPr>
  <p:slideViewPr>
    <p:cSldViewPr snapToGrid="0">
      <p:cViewPr varScale="1">
        <p:scale>
          <a:sx n="65" d="100"/>
          <a:sy n="65" d="100"/>
        </p:scale>
        <p:origin x="13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BC31A0A-C668-44DD-ABA4-77908E23075F}" type="datetimeFigureOut">
              <a:rPr lang="ru-RU" smtClean="0"/>
              <a:t>04.04.2023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224931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C31A0A-C668-44DD-ABA4-77908E23075F}" type="datetimeFigureOut">
              <a:rPr lang="ru-RU" smtClean="0"/>
              <a:t>04.04.2023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1841150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BC31A0A-C668-44DD-ABA4-77908E23075F}" type="datetimeFigureOut">
              <a:rPr lang="ru-RU" smtClean="0"/>
              <a:t>04.04.2023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311627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BC31A0A-C668-44DD-ABA4-77908E23075F}" type="datetimeFigureOut">
              <a:rPr lang="ru-RU" smtClean="0"/>
              <a:t>04.04.2023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439211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BC31A0A-C668-44DD-ABA4-77908E23075F}" type="datetimeFigureOut">
              <a:rPr lang="ru-RU" smtClean="0"/>
              <a:t>04.04.2023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3675043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BC31A0A-C668-44DD-ABA4-77908E23075F}" type="datetimeFigureOut">
              <a:rPr lang="ru-RU" smtClean="0"/>
              <a:t>04.04.2023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2489940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BC31A0A-C668-44DD-ABA4-77908E23075F}" type="datetimeFigureOut">
              <a:rPr lang="ru-RU" smtClean="0"/>
              <a:t>04.04.2023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2559234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BC31A0A-C668-44DD-ABA4-77908E23075F}" type="datetimeFigureOut">
              <a:rPr lang="ru-RU" smtClean="0"/>
              <a:t>04.04.2023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3953598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BC31A0A-C668-44DD-ABA4-77908E23075F}" type="datetimeFigureOut">
              <a:rPr lang="ru-RU" smtClean="0"/>
              <a:t>04.04.2023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3728415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C31A0A-C668-44DD-ABA4-77908E23075F}" type="datetimeFigureOut">
              <a:rPr lang="ru-RU" smtClean="0"/>
              <a:t>04.04.2023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1763127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C31A0A-C668-44DD-ABA4-77908E23075F}" type="datetimeFigureOut">
              <a:rPr lang="ru-RU" smtClean="0"/>
              <a:t>04.04.2023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C4EB16-487B-4977-A9DD-853DB64264A6}" type="slidenum">
              <a:rPr lang="ru-RU" smtClean="0"/>
              <a:t>‹#›</a:t>
            </a:fld>
            <a:endParaRPr lang="ru-RU"/>
          </a:p>
        </p:txBody>
      </p:sp>
    </p:spTree>
    <p:extLst>
      <p:ext uri="{BB962C8B-B14F-4D97-AF65-F5344CB8AC3E}">
        <p14:creationId xmlns:p14="http://schemas.microsoft.com/office/powerpoint/2010/main" val="2575589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C31A0A-C668-44DD-ABA4-77908E23075F}" type="datetimeFigureOut">
              <a:rPr lang="ru-RU" smtClean="0"/>
              <a:t>04.04.2023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4EB16-487B-4977-A9DD-853DB64264A6}" type="slidenum">
              <a:rPr lang="ru-RU" smtClean="0"/>
              <a:t>‹#›</a:t>
            </a:fld>
            <a:endParaRPr lang="ru-RU"/>
          </a:p>
        </p:txBody>
      </p:sp>
    </p:spTree>
    <p:extLst>
      <p:ext uri="{BB962C8B-B14F-4D97-AF65-F5344CB8AC3E}">
        <p14:creationId xmlns:p14="http://schemas.microsoft.com/office/powerpoint/2010/main" val="2643887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6606" y="95692"/>
            <a:ext cx="11374917" cy="864955"/>
          </a:xfrm>
        </p:spPr>
        <p:style>
          <a:lnRef idx="0">
            <a:schemeClr val="accent1"/>
          </a:lnRef>
          <a:fillRef idx="3">
            <a:schemeClr val="accent1"/>
          </a:fillRef>
          <a:effectRef idx="3">
            <a:schemeClr val="accent1"/>
          </a:effectRef>
          <a:fontRef idx="minor">
            <a:schemeClr val="lt1"/>
          </a:fontRef>
        </p:style>
        <p:txBody>
          <a:bodyPr>
            <a:noAutofit/>
          </a:bodyPr>
          <a:lstStyle/>
          <a:p>
            <a:pPr algn="just"/>
            <a:r>
              <a:rPr lang="ru-RU" sz="1500" b="1" i="1" dirty="0">
                <a:latin typeface="Times New Roman" panose="02020603050405020304" pitchFamily="18" charset="0"/>
                <a:cs typeface="Times New Roman" panose="02020603050405020304" pitchFamily="18" charset="0"/>
              </a:rPr>
              <a:t>Аэронавигация, </a:t>
            </a:r>
            <a:r>
              <a:rPr lang="ru-RU" sz="1500" b="1" i="1" dirty="0" err="1">
                <a:latin typeface="Times New Roman" panose="02020603050405020304" pitchFamily="18" charset="0"/>
                <a:cs typeface="Times New Roman" panose="02020603050405020304" pitchFamily="18" charset="0"/>
              </a:rPr>
              <a:t>әуежайлар</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және</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байланыс</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саласындағы</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көрсетілетін</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қызметтерді</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қоспағанда</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егер</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ағымдағы</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жылдың</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басындағы</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бухгалтерлік</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баланста</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есепке</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алынған</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оған</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қатысты</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мәміле</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жасалатын</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мүліктің</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баланстық</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құны</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ағымдағы</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жылдың</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басындағы</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бухгалтерл</a:t>
            </a:r>
            <a:r>
              <a:rPr lang="en-US" sz="1500" b="1" i="1" dirty="0" err="1">
                <a:latin typeface="Times New Roman" panose="02020603050405020304" pitchFamily="18" charset="0"/>
                <a:cs typeface="Times New Roman" panose="02020603050405020304" pitchFamily="18" charset="0"/>
              </a:rPr>
              <a:t>i</a:t>
            </a:r>
            <a:r>
              <a:rPr lang="ru-RU" sz="1500" b="1" i="1" dirty="0">
                <a:latin typeface="Times New Roman" panose="02020603050405020304" pitchFamily="18" charset="0"/>
                <a:cs typeface="Times New Roman" panose="02020603050405020304" pitchFamily="18" charset="0"/>
              </a:rPr>
              <a:t>к </a:t>
            </a:r>
            <a:r>
              <a:rPr lang="ru-RU" sz="1500" b="1" i="1" dirty="0" err="1">
                <a:latin typeface="Times New Roman" panose="02020603050405020304" pitchFamily="18" charset="0"/>
                <a:cs typeface="Times New Roman" panose="02020603050405020304" pitchFamily="18" charset="0"/>
              </a:rPr>
              <a:t>балансқа</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сәйкес</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оның</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активтерінің</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баланстық</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құнының</a:t>
            </a:r>
            <a:r>
              <a:rPr lang="ru-RU" sz="1500" b="1" i="1" dirty="0">
                <a:latin typeface="Times New Roman" panose="02020603050405020304" pitchFamily="18" charset="0"/>
                <a:cs typeface="Times New Roman" panose="02020603050405020304" pitchFamily="18" charset="0"/>
              </a:rPr>
              <a:t> 0,05 </a:t>
            </a:r>
            <a:r>
              <a:rPr lang="ru-RU" sz="1500" b="1" i="1" dirty="0" err="1">
                <a:latin typeface="Times New Roman" panose="02020603050405020304" pitchFamily="18" charset="0"/>
                <a:cs typeface="Times New Roman" panose="02020603050405020304" pitchFamily="18" charset="0"/>
              </a:rPr>
              <a:t>процентінен</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асатын</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болса</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табиғи</a:t>
            </a:r>
            <a:r>
              <a:rPr lang="ru-RU" sz="1500" b="1" i="1" dirty="0">
                <a:latin typeface="Times New Roman" panose="02020603050405020304" pitchFamily="18" charset="0"/>
                <a:cs typeface="Times New Roman" panose="02020603050405020304" pitchFamily="18" charset="0"/>
              </a:rPr>
              <a:t> монополия </a:t>
            </a:r>
            <a:r>
              <a:rPr lang="ru-RU" sz="1500" b="1" i="1" dirty="0" err="1">
                <a:latin typeface="Times New Roman" panose="02020603050405020304" pitchFamily="18" charset="0"/>
                <a:cs typeface="Times New Roman" panose="02020603050405020304" pitchFamily="18" charset="0"/>
              </a:rPr>
              <a:t>субъектісінің</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мүлкімен</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мәмілелер</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жасауға</a:t>
            </a:r>
            <a:r>
              <a:rPr lang="ru-RU" sz="1500" b="1" i="1" dirty="0">
                <a:latin typeface="Times New Roman" panose="02020603050405020304" pitchFamily="18" charset="0"/>
                <a:cs typeface="Times New Roman" panose="02020603050405020304" pitchFamily="18" charset="0"/>
              </a:rPr>
              <a:t> </a:t>
            </a:r>
            <a:r>
              <a:rPr lang="ru-RU" sz="1500" b="1" i="1" dirty="0" err="1">
                <a:latin typeface="Times New Roman" panose="02020603050405020304" pitchFamily="18" charset="0"/>
                <a:cs typeface="Times New Roman" panose="02020603050405020304" pitchFamily="18" charset="0"/>
              </a:rPr>
              <a:t>келісім</a:t>
            </a:r>
            <a:r>
              <a:rPr lang="ru-RU" sz="1500" b="1" i="1" dirty="0">
                <a:latin typeface="Times New Roman" panose="02020603050405020304" pitchFamily="18" charset="0"/>
                <a:cs typeface="Times New Roman" panose="02020603050405020304" pitchFamily="18" charset="0"/>
              </a:rPr>
              <a:t> беру</a:t>
            </a:r>
          </a:p>
        </p:txBody>
      </p:sp>
      <p:sp>
        <p:nvSpPr>
          <p:cNvPr id="4" name="Прямоугольник 3"/>
          <p:cNvSpPr/>
          <p:nvPr/>
        </p:nvSpPr>
        <p:spPr>
          <a:xfrm>
            <a:off x="396606" y="1130204"/>
            <a:ext cx="11374916" cy="497880"/>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300" b="1" dirty="0">
                <a:latin typeface="Times New Roman" panose="02020603050405020304" pitchFamily="18" charset="0"/>
                <a:cs typeface="Times New Roman" panose="02020603050405020304" pitchFamily="18" charset="0"/>
              </a:rPr>
              <a:t>1.Көрсетілетін </a:t>
            </a:r>
            <a:r>
              <a:rPr lang="ru-RU" sz="1300" b="1" dirty="0" err="1">
                <a:latin typeface="Times New Roman" panose="02020603050405020304" pitchFamily="18" charset="0"/>
                <a:cs typeface="Times New Roman" panose="02020603050405020304" pitchFamily="18" charset="0"/>
              </a:rPr>
              <a:t>қызметті</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беруші</a:t>
            </a:r>
            <a:r>
              <a:rPr lang="ru-RU" sz="1300" b="1"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a:latin typeface="Times New Roman" panose="02020603050405020304" pitchFamily="18" charset="0"/>
                <a:cs typeface="Times New Roman" panose="02020603050405020304" pitchFamily="18" charset="0"/>
              </a:rPr>
              <a:t>ҚР ҰЭМ </a:t>
            </a:r>
            <a:r>
              <a:rPr lang="ru-RU" sz="1200" dirty="0" err="1">
                <a:latin typeface="Times New Roman" panose="02020603050405020304" pitchFamily="18" charset="0"/>
                <a:cs typeface="Times New Roman" panose="02020603050405020304" pitchFamily="18" charset="0"/>
              </a:rPr>
              <a:t>Табиғи</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монополияларды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реттеу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комитеті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және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аумақтық</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органдары</a:t>
            </a:r>
            <a:endParaRPr lang="ru-RU" sz="1200"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396606" y="1726821"/>
            <a:ext cx="11374916" cy="505223"/>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300" b="1" dirty="0">
                <a:latin typeface="Times New Roman" panose="02020603050405020304" pitchFamily="18" charset="0"/>
                <a:cs typeface="Times New Roman" panose="02020603050405020304" pitchFamily="18" charset="0"/>
              </a:rPr>
              <a:t>2. </a:t>
            </a:r>
            <a:r>
              <a:rPr lang="ru-RU" sz="1300" b="1" dirty="0" err="1">
                <a:latin typeface="Times New Roman" panose="02020603050405020304" pitchFamily="18" charset="0"/>
                <a:cs typeface="Times New Roman" panose="02020603050405020304" pitchFamily="18" charset="0"/>
              </a:rPr>
              <a:t>Өтініштерді</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қабылдау</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және</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мемлекеттік</a:t>
            </a:r>
            <a:r>
              <a:rPr lang="ru-RU" sz="1300" b="1" dirty="0">
                <a:latin typeface="Times New Roman" panose="02020603050405020304" pitchFamily="18" charset="0"/>
                <a:cs typeface="Times New Roman" panose="02020603050405020304" pitchFamily="18" charset="0"/>
              </a:rPr>
              <a:t> қызмет </a:t>
            </a:r>
            <a:r>
              <a:rPr lang="ru-RU" sz="1300" b="1" dirty="0" err="1">
                <a:latin typeface="Times New Roman" panose="02020603050405020304" pitchFamily="18" charset="0"/>
                <a:cs typeface="Times New Roman" panose="02020603050405020304" pitchFamily="18" charset="0"/>
              </a:rPr>
              <a:t>көрсету</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нәтижелерін</a:t>
            </a:r>
            <a:r>
              <a:rPr lang="ru-RU" sz="1300" b="1" dirty="0">
                <a:latin typeface="Times New Roman" panose="02020603050405020304" pitchFamily="18" charset="0"/>
                <a:cs typeface="Times New Roman" panose="02020603050405020304" pitchFamily="18" charset="0"/>
              </a:rPr>
              <a:t> беру:</a:t>
            </a:r>
          </a:p>
          <a:p>
            <a:pPr marL="285750" indent="-285750">
              <a:buFont typeface="Wingdings" panose="05000000000000000000" pitchFamily="2" charset="2"/>
              <a:buChar char="Ø"/>
            </a:pPr>
            <a:r>
              <a:rPr lang="ru-RU" sz="1200" dirty="0">
                <a:latin typeface="Times New Roman" panose="02020603050405020304" pitchFamily="18" charset="0"/>
                <a:cs typeface="Times New Roman" panose="02020603050405020304" pitchFamily="18" charset="0"/>
              </a:rPr>
              <a:t>www.egov.kz «</a:t>
            </a:r>
            <a:r>
              <a:rPr lang="ru-RU" sz="1200" dirty="0" err="1">
                <a:latin typeface="Times New Roman" panose="02020603050405020304" pitchFamily="18" charset="0"/>
                <a:cs typeface="Times New Roman" panose="02020603050405020304" pitchFamily="18" charset="0"/>
              </a:rPr>
              <a:t>электрондық</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үкімет</a:t>
            </a:r>
            <a:r>
              <a:rPr lang="ru-RU" sz="1200" dirty="0">
                <a:latin typeface="Times New Roman" panose="02020603050405020304" pitchFamily="18" charset="0"/>
                <a:cs typeface="Times New Roman" panose="02020603050405020304" pitchFamily="18" charset="0"/>
              </a:rPr>
              <a:t>» веб-порталы </a:t>
            </a:r>
            <a:r>
              <a:rPr lang="ru-RU" sz="1200" dirty="0" err="1">
                <a:latin typeface="Times New Roman" panose="02020603050405020304" pitchFamily="18" charset="0"/>
                <a:cs typeface="Times New Roman" panose="02020603050405020304" pitchFamily="18" charset="0"/>
              </a:rPr>
              <a:t>арқылы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жүзеге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асырылады</a:t>
            </a:r>
            <a:endParaRPr lang="ru-RU" sz="120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396606" y="2331652"/>
            <a:ext cx="11374916" cy="620677"/>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300" b="1" dirty="0">
                <a:latin typeface="Times New Roman" panose="02020603050405020304" pitchFamily="18" charset="0"/>
                <a:cs typeface="Times New Roman" panose="02020603050405020304" pitchFamily="18" charset="0"/>
              </a:rPr>
              <a:t>3. </a:t>
            </a:r>
            <a:r>
              <a:rPr lang="ru-RU" sz="1300" b="1" dirty="0" err="1">
                <a:latin typeface="Times New Roman" panose="02020603050405020304" pitchFamily="18" charset="0"/>
                <a:cs typeface="Times New Roman" panose="02020603050405020304" pitchFamily="18" charset="0"/>
              </a:rPr>
              <a:t>Мемлекеттік</a:t>
            </a:r>
            <a:r>
              <a:rPr lang="ru-RU" sz="1300" b="1" dirty="0">
                <a:latin typeface="Times New Roman" panose="02020603050405020304" pitchFamily="18" charset="0"/>
                <a:cs typeface="Times New Roman" panose="02020603050405020304" pitchFamily="18" charset="0"/>
              </a:rPr>
              <a:t> қызмет </a:t>
            </a:r>
            <a:r>
              <a:rPr lang="ru-RU" sz="1300" b="1" dirty="0" err="1">
                <a:latin typeface="Times New Roman" panose="02020603050405020304" pitchFamily="18" charset="0"/>
                <a:cs typeface="Times New Roman" panose="02020603050405020304" pitchFamily="18" charset="0"/>
              </a:rPr>
              <a:t>көрсету</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мерзімдері</a:t>
            </a:r>
            <a:r>
              <a:rPr lang="ru-RU" sz="1300" b="1" dirty="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Ø"/>
            </a:pPr>
            <a:r>
              <a:rPr lang="kk-KZ" sz="1200" dirty="0">
                <a:latin typeface="Times New Roman" panose="02020603050405020304" pitchFamily="18" charset="0"/>
                <a:cs typeface="Times New Roman" panose="02020603050405020304" pitchFamily="18" charset="0"/>
              </a:rPr>
              <a:t>Порталға жүгінген күннен бастап </a:t>
            </a:r>
            <a:r>
              <a:rPr lang="kk-KZ" sz="1200" dirty="0" smtClean="0">
                <a:latin typeface="Times New Roman" panose="02020603050405020304" pitchFamily="18" charset="0"/>
                <a:cs typeface="Times New Roman" panose="02020603050405020304" pitchFamily="18" charset="0"/>
              </a:rPr>
              <a:t>10 </a:t>
            </a:r>
            <a:r>
              <a:rPr lang="kk-KZ" sz="1200" dirty="0">
                <a:latin typeface="Times New Roman" panose="02020603050405020304" pitchFamily="18" charset="0"/>
                <a:cs typeface="Times New Roman" panose="02020603050405020304" pitchFamily="18" charset="0"/>
              </a:rPr>
              <a:t>жұмыс </a:t>
            </a:r>
            <a:r>
              <a:rPr lang="kk-KZ" sz="1200" dirty="0" smtClean="0">
                <a:latin typeface="Times New Roman" panose="02020603050405020304" pitchFamily="18" charset="0"/>
                <a:cs typeface="Times New Roman" panose="02020603050405020304" pitchFamily="18" charset="0"/>
              </a:rPr>
              <a:t>күн</a:t>
            </a:r>
            <a:endParaRPr lang="ru-RU" sz="1200" dirty="0">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396606" y="3051937"/>
            <a:ext cx="11374916" cy="743594"/>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300" b="1" dirty="0">
                <a:latin typeface="Times New Roman" panose="02020603050405020304" pitchFamily="18" charset="0"/>
                <a:cs typeface="Times New Roman" panose="02020603050405020304" pitchFamily="18" charset="0"/>
              </a:rPr>
              <a:t>4. </a:t>
            </a:r>
            <a:r>
              <a:rPr lang="ru-RU" sz="1300" b="1" dirty="0" err="1">
                <a:latin typeface="Times New Roman" panose="02020603050405020304" pitchFamily="18" charset="0"/>
                <a:cs typeface="Times New Roman" panose="02020603050405020304" pitchFamily="18" charset="0"/>
              </a:rPr>
              <a:t>Жұмыс</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кестесі</a:t>
            </a:r>
            <a:r>
              <a:rPr lang="ru-RU" sz="1300" b="1"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беруші</a:t>
            </a:r>
            <a:r>
              <a:rPr lang="ru-RU" sz="1200" dirty="0">
                <a:latin typeface="Times New Roman" panose="02020603050405020304" pitchFamily="18" charset="0"/>
                <a:cs typeface="Times New Roman" panose="02020603050405020304" pitchFamily="18" charset="0"/>
              </a:rPr>
              <a:t> – </a:t>
            </a:r>
            <a:r>
              <a:rPr lang="ru-RU" sz="1200" dirty="0" err="1">
                <a:latin typeface="Times New Roman" panose="02020603050405020304" pitchFamily="18" charset="0"/>
                <a:cs typeface="Times New Roman" panose="02020603050405020304" pitchFamily="18" charset="0"/>
              </a:rPr>
              <a:t>еңбек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заңнамасына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сәйкес</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демалыс</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және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мереке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күндерінен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басқа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дүйсенбіден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бастап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жұманы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қоса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алғанда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сағат</a:t>
            </a:r>
            <a:r>
              <a:rPr lang="ru-RU" sz="1200" dirty="0">
                <a:latin typeface="Times New Roman" panose="02020603050405020304" pitchFamily="18" charset="0"/>
                <a:cs typeface="Times New Roman" panose="02020603050405020304" pitchFamily="18" charset="0"/>
              </a:rPr>
              <a:t> 13.00-ден – 14.30-ға </a:t>
            </a:r>
            <a:r>
              <a:rPr lang="ru-RU" sz="1200" dirty="0" err="1">
                <a:latin typeface="Times New Roman" panose="02020603050405020304" pitchFamily="18" charset="0"/>
                <a:cs typeface="Times New Roman" panose="02020603050405020304" pitchFamily="18" charset="0"/>
              </a:rPr>
              <a:t>дейінгі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түскі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үзіліспен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сағат</a:t>
            </a:r>
            <a:r>
              <a:rPr lang="ru-RU" sz="1200" dirty="0">
                <a:latin typeface="Times New Roman" panose="02020603050405020304" pitchFamily="18" charset="0"/>
                <a:cs typeface="Times New Roman" panose="02020603050405020304" pitchFamily="18" charset="0"/>
              </a:rPr>
              <a:t> 9.00-ден 18.30-ға </a:t>
            </a:r>
            <a:r>
              <a:rPr lang="ru-RU" sz="1200" dirty="0" err="1">
                <a:latin typeface="Times New Roman" panose="02020603050405020304" pitchFamily="18" charset="0"/>
                <a:cs typeface="Times New Roman" panose="02020603050405020304" pitchFamily="18" charset="0"/>
              </a:rPr>
              <a:t>дейін</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a:latin typeface="Times New Roman" panose="02020603050405020304" pitchFamily="18" charset="0"/>
                <a:cs typeface="Times New Roman" panose="02020603050405020304" pitchFamily="18" charset="0"/>
              </a:rPr>
              <a:t>Портал –  </a:t>
            </a:r>
            <a:r>
              <a:rPr lang="ru-RU" sz="1200" dirty="0" err="1">
                <a:latin typeface="Times New Roman" panose="02020603050405020304" pitchFamily="18" charset="0"/>
                <a:cs typeface="Times New Roman" panose="02020603050405020304" pitchFamily="18" charset="0"/>
              </a:rPr>
              <a:t>жөндеу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жұмыстарын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жүргізуге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байланысты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техникалық</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үзілістерді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қоспағанда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тәулік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бойы</a:t>
            </a:r>
            <a:endParaRPr lang="ru-RU" sz="1200" dirty="0">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396606" y="3906971"/>
            <a:ext cx="11374916" cy="1058299"/>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300" b="1" dirty="0">
                <a:latin typeface="Times New Roman" panose="02020603050405020304" pitchFamily="18" charset="0"/>
                <a:cs typeface="Times New Roman" panose="02020603050405020304" pitchFamily="18" charset="0"/>
              </a:rPr>
              <a:t>5. </a:t>
            </a:r>
            <a:r>
              <a:rPr lang="ru-RU" sz="1300" b="1" dirty="0" err="1">
                <a:latin typeface="Times New Roman" panose="02020603050405020304" pitchFamily="18" charset="0"/>
                <a:cs typeface="Times New Roman" panose="02020603050405020304" pitchFamily="18" charset="0"/>
              </a:rPr>
              <a:t>Құжаттар</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тізбесі</a:t>
            </a:r>
            <a:r>
              <a:rPr lang="ru-RU" sz="1300" b="1" dirty="0">
                <a:latin typeface="Times New Roman" panose="02020603050405020304" pitchFamily="18" charset="0"/>
                <a:cs typeface="Times New Roman" panose="02020603050405020304" pitchFamily="18" charset="0"/>
              </a:rPr>
              <a:t>:</a:t>
            </a:r>
          </a:p>
          <a:p>
            <a:pPr algn="ctr"/>
            <a:endParaRPr lang="ru-RU" sz="600" b="1"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Қағидаларға</a:t>
            </a:r>
            <a:r>
              <a:rPr lang="ru-RU" sz="1200" dirty="0">
                <a:latin typeface="Times New Roman" panose="02020603050405020304" pitchFamily="18" charset="0"/>
                <a:cs typeface="Times New Roman" panose="02020603050405020304" pitchFamily="18" charset="0"/>
              </a:rPr>
              <a:t> 2-қосымшаға </a:t>
            </a:r>
            <a:r>
              <a:rPr lang="ru-RU" sz="1200" dirty="0" err="1">
                <a:latin typeface="Times New Roman" panose="02020603050405020304" pitchFamily="18" charset="0"/>
                <a:cs typeface="Times New Roman" panose="02020603050405020304" pitchFamily="18" charset="0"/>
              </a:rPr>
              <a:t>сәйкес</a:t>
            </a:r>
            <a:r>
              <a:rPr lang="ru-RU" sz="1200" dirty="0">
                <a:latin typeface="Times New Roman" panose="02020603050405020304" pitchFamily="18" charset="0"/>
                <a:cs typeface="Times New Roman" panose="02020603050405020304" pitchFamily="18" charset="0"/>
              </a:rPr>
              <a:t> 1-нысан </a:t>
            </a:r>
            <a:r>
              <a:rPr lang="ru-RU" sz="1200" dirty="0" err="1">
                <a:latin typeface="Times New Roman" panose="02020603050405020304" pitchFamily="18" charset="0"/>
                <a:cs typeface="Times New Roman" panose="02020603050405020304" pitchFamily="18" charset="0"/>
              </a:rPr>
              <a:t>бойынша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уәкілетті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органның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келісімін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туралы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өтінішхатты</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иеліктен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шығарылатын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объектілер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бөлінісінде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иеліктен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шығарылатын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мүліктің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атауын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типін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түрін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түгендеу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нөмірін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бастапқы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қалдық</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құнын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отырып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табиғи</a:t>
            </a:r>
            <a:r>
              <a:rPr lang="ru-RU" sz="1200" dirty="0">
                <a:latin typeface="Times New Roman" panose="02020603050405020304" pitchFamily="18" charset="0"/>
                <a:cs typeface="Times New Roman" panose="02020603050405020304" pitchFamily="18" charset="0"/>
              </a:rPr>
              <a:t> монополия </a:t>
            </a:r>
            <a:r>
              <a:rPr lang="ru-RU" sz="1200" dirty="0" err="1">
                <a:latin typeface="Times New Roman" panose="02020603050405020304" pitchFamily="18" charset="0"/>
                <a:cs typeface="Times New Roman" panose="02020603050405020304" pitchFamily="18" charset="0"/>
              </a:rPr>
              <a:t>субъектісінің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басшысы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қол</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қойған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ағымдағы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жылдың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басындағы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бухгалтерлік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баланстан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үзінді-растаудың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электрондық</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көшірмесі</a:t>
            </a:r>
            <a:r>
              <a:rPr lang="ru-RU" sz="1200"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96606" y="5095677"/>
            <a:ext cx="11374916" cy="638094"/>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300" b="1" dirty="0">
                <a:latin typeface="Times New Roman" panose="02020603050405020304" pitchFamily="18" charset="0"/>
                <a:cs typeface="Times New Roman" panose="02020603050405020304" pitchFamily="18" charset="0"/>
              </a:rPr>
              <a:t>6. </a:t>
            </a:r>
            <a:r>
              <a:rPr lang="ru-RU" sz="1300" b="1" dirty="0" err="1">
                <a:latin typeface="Times New Roman" panose="02020603050405020304" pitchFamily="18" charset="0"/>
                <a:cs typeface="Times New Roman" panose="02020603050405020304" pitchFamily="18" charset="0"/>
              </a:rPr>
              <a:t>Ақылы</a:t>
            </a:r>
            <a:r>
              <a:rPr lang="ru-RU" sz="1300" b="1" dirty="0">
                <a:latin typeface="Times New Roman" panose="02020603050405020304" pitchFamily="18" charset="0"/>
                <a:cs typeface="Times New Roman" panose="02020603050405020304" pitchFamily="18" charset="0"/>
              </a:rPr>
              <a:t>/</a:t>
            </a:r>
            <a:r>
              <a:rPr lang="ru-RU" sz="1300" b="1" dirty="0" err="1">
                <a:latin typeface="Times New Roman" panose="02020603050405020304" pitchFamily="18" charset="0"/>
                <a:cs typeface="Times New Roman" panose="02020603050405020304" pitchFamily="18" charset="0"/>
              </a:rPr>
              <a:t>тегін</a:t>
            </a:r>
            <a:r>
              <a:rPr lang="ru-RU" sz="1300" b="1" dirty="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Мемлекеттік</a:t>
            </a:r>
            <a:r>
              <a:rPr lang="ru-RU" sz="1200" dirty="0">
                <a:latin typeface="Times New Roman" panose="02020603050405020304" pitchFamily="18" charset="0"/>
                <a:cs typeface="Times New Roman" panose="02020603050405020304" pitchFamily="18" charset="0"/>
              </a:rPr>
              <a:t> қызмет </a:t>
            </a:r>
            <a:r>
              <a:rPr lang="ru-RU" sz="1200" dirty="0" err="1">
                <a:latin typeface="Times New Roman" panose="02020603050405020304" pitchFamily="18" charset="0"/>
                <a:cs typeface="Times New Roman" panose="02020603050405020304" pitchFamily="18" charset="0"/>
              </a:rPr>
              <a:t>тегін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көрсетіледі</a:t>
            </a:r>
            <a:endParaRPr lang="ru-RU" sz="1200" dirty="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231175" y="5972777"/>
            <a:ext cx="11705778" cy="523220"/>
          </a:xfrm>
          <a:prstGeom prst="rect">
            <a:avLst/>
          </a:prstGeom>
          <a:noFill/>
        </p:spPr>
        <p:txBody>
          <a:bodyPr wrap="square" rtlCol="0">
            <a:spAutoFit/>
          </a:bodyPr>
          <a:lstStyle/>
          <a:p>
            <a:pPr algn="ctr"/>
            <a:r>
              <a:rPr lang="ru-RU" sz="1400" b="1" i="1" dirty="0">
                <a:latin typeface="Times New Roman" panose="02020603050405020304" pitchFamily="18" charset="0"/>
                <a:cs typeface="Times New Roman" panose="02020603050405020304" pitchFamily="18" charset="0"/>
              </a:rPr>
              <a:t>*</a:t>
            </a:r>
            <a:r>
              <a:rPr lang="ru-RU" sz="1400" b="1" i="1" dirty="0" err="1">
                <a:latin typeface="Times New Roman" panose="02020603050405020304" pitchFamily="18" charset="0"/>
                <a:cs typeface="Times New Roman" panose="02020603050405020304" pitchFamily="18" charset="0"/>
              </a:rPr>
              <a:t>Табиғи</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монополиялар</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субъектілерінің</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қызметін</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жүзеге</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асыру</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қағида</a:t>
            </a:r>
            <a:r>
              <a:rPr lang="ru-RU" sz="1400" b="1" i="1" dirty="0">
                <a:latin typeface="Times New Roman" panose="02020603050405020304" pitchFamily="18" charset="0"/>
                <a:cs typeface="Times New Roman" panose="02020603050405020304" pitchFamily="18" charset="0"/>
              </a:rPr>
              <a:t> </a:t>
            </a:r>
            <a:r>
              <a:rPr lang="ru-RU" sz="1400" b="1" i="1" dirty="0" smtClean="0">
                <a:latin typeface="Times New Roman" panose="02020603050405020304" pitchFamily="18" charset="0"/>
                <a:cs typeface="Times New Roman" panose="02020603050405020304" pitchFamily="18" charset="0"/>
              </a:rPr>
              <a:t>(</a:t>
            </a:r>
            <a:r>
              <a:rPr lang="ru-RU" sz="1400" b="1" i="1" dirty="0" err="1">
                <a:latin typeface="Times New Roman" panose="02020603050405020304" pitchFamily="18" charset="0"/>
                <a:cs typeface="Times New Roman" panose="02020603050405020304" pitchFamily="18" charset="0"/>
              </a:rPr>
              <a:t>Қазақстан</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Республикасы</a:t>
            </a:r>
            <a:r>
              <a:rPr lang="ru-RU" sz="1400" b="1" i="1" dirty="0">
                <a:latin typeface="Times New Roman" panose="02020603050405020304" pitchFamily="18" charset="0"/>
                <a:cs typeface="Times New Roman" panose="02020603050405020304" pitchFamily="18" charset="0"/>
              </a:rPr>
              <a:t> </a:t>
            </a:r>
            <a:r>
              <a:rPr lang="ru-RU" sz="1400" b="1" i="1" dirty="0" err="1">
                <a:latin typeface="Times New Roman" panose="02020603050405020304" pitchFamily="18" charset="0"/>
                <a:cs typeface="Times New Roman" panose="02020603050405020304" pitchFamily="18" charset="0"/>
              </a:rPr>
              <a:t>Ұлттық</a:t>
            </a:r>
            <a:r>
              <a:rPr lang="ru-RU" sz="1400" b="1" i="1" dirty="0">
                <a:latin typeface="Times New Roman" panose="02020603050405020304" pitchFamily="18" charset="0"/>
                <a:cs typeface="Times New Roman" panose="02020603050405020304" pitchFamily="18" charset="0"/>
              </a:rPr>
              <a:t> экономика </a:t>
            </a:r>
            <a:r>
              <a:rPr lang="ru-RU" sz="1400" b="1" i="1" dirty="0" err="1">
                <a:latin typeface="Times New Roman" panose="02020603050405020304" pitchFamily="18" charset="0"/>
                <a:cs typeface="Times New Roman" panose="02020603050405020304" pitchFamily="18" charset="0"/>
              </a:rPr>
              <a:t>министрінің</a:t>
            </a:r>
            <a:r>
              <a:rPr lang="ru-RU" sz="1400" b="1" i="1" dirty="0">
                <a:latin typeface="Times New Roman" panose="02020603050405020304" pitchFamily="18" charset="0"/>
                <a:cs typeface="Times New Roman" panose="02020603050405020304" pitchFamily="18" charset="0"/>
              </a:rPr>
              <a:t> 2019 </a:t>
            </a:r>
            <a:r>
              <a:rPr lang="ru-RU" sz="1400" b="1" i="1" dirty="0" err="1">
                <a:latin typeface="Times New Roman" panose="02020603050405020304" pitchFamily="18" charset="0"/>
                <a:cs typeface="Times New Roman" panose="02020603050405020304" pitchFamily="18" charset="0"/>
              </a:rPr>
              <a:t>жылғы</a:t>
            </a:r>
            <a:r>
              <a:rPr lang="ru-RU" sz="1400" b="1" i="1" dirty="0">
                <a:latin typeface="Times New Roman" panose="02020603050405020304" pitchFamily="18" charset="0"/>
                <a:cs typeface="Times New Roman" panose="02020603050405020304" pitchFamily="18" charset="0"/>
              </a:rPr>
              <a:t> 13 </a:t>
            </a:r>
            <a:r>
              <a:rPr lang="ru-RU" sz="1400" b="1" i="1" dirty="0" err="1">
                <a:latin typeface="Times New Roman" panose="02020603050405020304" pitchFamily="18" charset="0"/>
                <a:cs typeface="Times New Roman" panose="02020603050405020304" pitchFamily="18" charset="0"/>
              </a:rPr>
              <a:t>тамыздағы</a:t>
            </a:r>
            <a:r>
              <a:rPr lang="ru-RU" sz="1400" b="1" i="1" dirty="0">
                <a:latin typeface="Times New Roman" panose="02020603050405020304" pitchFamily="18" charset="0"/>
                <a:cs typeface="Times New Roman" panose="02020603050405020304" pitchFamily="18" charset="0"/>
              </a:rPr>
              <a:t> № 73 </a:t>
            </a:r>
            <a:r>
              <a:rPr lang="ru-RU" sz="1400" b="1" i="1" dirty="0" err="1">
                <a:latin typeface="Times New Roman" panose="02020603050405020304" pitchFamily="18" charset="0"/>
                <a:cs typeface="Times New Roman" panose="02020603050405020304" pitchFamily="18" charset="0"/>
              </a:rPr>
              <a:t>бұйрығы</a:t>
            </a:r>
            <a:r>
              <a:rPr lang="ru-RU" sz="1400" b="1"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44664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396605" y="4197407"/>
            <a:ext cx="11374916" cy="1288993"/>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300" b="1" dirty="0">
                <a:latin typeface="Times New Roman" panose="02020603050405020304" pitchFamily="18" charset="0"/>
                <a:cs typeface="Times New Roman" panose="02020603050405020304" pitchFamily="18" charset="0"/>
              </a:rPr>
              <a:t>8. </a:t>
            </a:r>
            <a:r>
              <a:rPr lang="ru-RU" sz="1300" b="1" dirty="0" err="1">
                <a:latin typeface="Times New Roman" panose="02020603050405020304" pitchFamily="18" charset="0"/>
                <a:cs typeface="Times New Roman" panose="02020603050405020304" pitchFamily="18" charset="0"/>
              </a:rPr>
              <a:t>Шағымдарды</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қарастыру</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мерзімі</a:t>
            </a:r>
            <a:r>
              <a:rPr lang="ru-RU" sz="1300" b="1" dirty="0" smtClean="0">
                <a:latin typeface="Times New Roman" panose="02020603050405020304" pitchFamily="18" charset="0"/>
                <a:cs typeface="Times New Roman" panose="02020603050405020304" pitchFamily="18" charset="0"/>
              </a:rPr>
              <a:t>:</a:t>
            </a:r>
          </a:p>
          <a:p>
            <a:pPr algn="ctr"/>
            <a:endParaRPr lang="ru-RU" sz="12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200" dirty="0" err="1">
                <a:solidFill>
                  <a:schemeClr val="tx1"/>
                </a:solidFill>
                <a:latin typeface="Times New Roman" panose="02020603050405020304" pitchFamily="18" charset="0"/>
                <a:cs typeface="Times New Roman" panose="02020603050405020304" pitchFamily="18" charset="0"/>
              </a:rPr>
              <a:t>көрсетілетін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қызметті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берушінің</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атына</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келіп</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түскен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көрсетілетін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қызметті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алушының</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шағымы</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тіркелген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күнінен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бастап</a:t>
            </a:r>
            <a:r>
              <a:rPr lang="ru-RU" sz="1200" dirty="0">
                <a:solidFill>
                  <a:schemeClr val="tx1"/>
                </a:solidFill>
                <a:latin typeface="Times New Roman" panose="02020603050405020304" pitchFamily="18" charset="0"/>
                <a:cs typeface="Times New Roman" panose="02020603050405020304" pitchFamily="18" charset="0"/>
              </a:rPr>
              <a:t> 5 </a:t>
            </a:r>
            <a:r>
              <a:rPr lang="ru-RU" sz="1200" dirty="0" err="1">
                <a:solidFill>
                  <a:schemeClr val="tx1"/>
                </a:solidFill>
                <a:latin typeface="Times New Roman" panose="02020603050405020304" pitchFamily="18" charset="0"/>
                <a:cs typeface="Times New Roman" panose="02020603050405020304" pitchFamily="18" charset="0"/>
              </a:rPr>
              <a:t>жұмыс</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күні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ішінде</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қарауға</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жатады</a:t>
            </a:r>
            <a:r>
              <a:rPr lang="ru-RU" sz="1200" dirty="0">
                <a:solidFill>
                  <a:schemeClr val="tx1"/>
                </a:solidFill>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solidFill>
                  <a:schemeClr val="tx1"/>
                </a:solidFill>
                <a:latin typeface="Times New Roman" panose="02020603050405020304" pitchFamily="18" charset="0"/>
                <a:cs typeface="Times New Roman" panose="02020603050405020304" pitchFamily="18" charset="0"/>
              </a:rPr>
              <a:t>көрсетілетін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қызметті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алушы</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мемлекеттік</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қызметтер</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көрсету</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сапасын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бағалау</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және</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бақылау</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жөніндегі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уәкілетті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органға</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шағыммен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жүгіне</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алады</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тіркелген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күнінен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бастап</a:t>
            </a:r>
            <a:r>
              <a:rPr lang="ru-RU" sz="1200" dirty="0">
                <a:solidFill>
                  <a:schemeClr val="tx1"/>
                </a:solidFill>
                <a:latin typeface="Times New Roman" panose="02020603050405020304" pitchFamily="18" charset="0"/>
                <a:cs typeface="Times New Roman" panose="02020603050405020304" pitchFamily="18" charset="0"/>
              </a:rPr>
              <a:t> 15 </a:t>
            </a:r>
            <a:r>
              <a:rPr lang="ru-RU" sz="1200" dirty="0" err="1">
                <a:solidFill>
                  <a:schemeClr val="tx1"/>
                </a:solidFill>
                <a:latin typeface="Times New Roman" panose="02020603050405020304" pitchFamily="18" charset="0"/>
                <a:cs typeface="Times New Roman" panose="02020603050405020304" pitchFamily="18" charset="0"/>
              </a:rPr>
              <a:t>жұмыс</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күні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ішінде</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қарауға</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жатады</a:t>
            </a:r>
            <a:r>
              <a:rPr lang="ru-RU" sz="1200" dirty="0">
                <a:solidFill>
                  <a:schemeClr val="tx1"/>
                </a:solidFill>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solidFill>
                  <a:schemeClr val="tx1"/>
                </a:solidFill>
                <a:latin typeface="Times New Roman" panose="02020603050405020304" pitchFamily="18" charset="0"/>
                <a:cs typeface="Times New Roman" panose="02020603050405020304" pitchFamily="18" charset="0"/>
              </a:rPr>
              <a:t>көрсетілетін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қызметті</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алушы</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Қазақстан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Республикасының</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заңнамасында</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белгіленген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тәртіппен</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сотқа</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жүгіне</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err="1">
                <a:solidFill>
                  <a:schemeClr val="tx1"/>
                </a:solidFill>
                <a:latin typeface="Times New Roman" panose="02020603050405020304" pitchFamily="18" charset="0"/>
                <a:cs typeface="Times New Roman" panose="02020603050405020304" pitchFamily="18" charset="0"/>
              </a:rPr>
              <a:t>алады</a:t>
            </a:r>
            <a:r>
              <a:rPr lang="ru-RU" sz="1200" dirty="0">
                <a:solidFill>
                  <a:schemeClr val="tx1"/>
                </a:solidFill>
                <a:latin typeface="Times New Roman" panose="02020603050405020304" pitchFamily="18" charset="0"/>
                <a:cs typeface="Times New Roman" panose="02020603050405020304" pitchFamily="18" charset="0"/>
              </a:rPr>
              <a:t>.</a:t>
            </a:r>
          </a:p>
        </p:txBody>
      </p:sp>
      <p:sp>
        <p:nvSpPr>
          <p:cNvPr id="17" name="Прямоугольник 16"/>
          <p:cNvSpPr/>
          <p:nvPr/>
        </p:nvSpPr>
        <p:spPr>
          <a:xfrm>
            <a:off x="396605" y="1242262"/>
            <a:ext cx="11374916" cy="2673530"/>
          </a:xfrm>
          <a:prstGeom prst="rect">
            <a:avLst/>
          </a:prstGeom>
          <a:ln w="38100">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sz="1200" b="1" dirty="0" smtClean="0">
              <a:latin typeface="Times New Roman" panose="02020603050405020304" pitchFamily="18" charset="0"/>
              <a:cs typeface="Times New Roman" panose="02020603050405020304" pitchFamily="18" charset="0"/>
            </a:endParaRPr>
          </a:p>
          <a:p>
            <a:pPr algn="ctr"/>
            <a:r>
              <a:rPr lang="ru-RU" sz="1300" b="1" dirty="0">
                <a:latin typeface="Times New Roman" panose="02020603050405020304" pitchFamily="18" charset="0"/>
                <a:cs typeface="Times New Roman" panose="02020603050405020304" pitchFamily="18" charset="0"/>
              </a:rPr>
              <a:t>7. </a:t>
            </a:r>
            <a:r>
              <a:rPr lang="ru-RU" sz="1300" b="1" dirty="0" err="1">
                <a:latin typeface="Times New Roman" panose="02020603050405020304" pitchFamily="18" charset="0"/>
                <a:cs typeface="Times New Roman" panose="02020603050405020304" pitchFamily="18" charset="0"/>
              </a:rPr>
              <a:t>Мемлекеттік</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қызметтен</a:t>
            </a:r>
            <a:r>
              <a:rPr lang="ru-RU" sz="1300" b="1" dirty="0">
                <a:latin typeface="Times New Roman" panose="02020603050405020304" pitchFamily="18" charset="0"/>
                <a:cs typeface="Times New Roman" panose="02020603050405020304" pitchFamily="18" charset="0"/>
              </a:rPr>
              <a:t> бас </a:t>
            </a:r>
            <a:r>
              <a:rPr lang="ru-RU" sz="1300" b="1" dirty="0" err="1">
                <a:latin typeface="Times New Roman" panose="02020603050405020304" pitchFamily="18" charset="0"/>
                <a:cs typeface="Times New Roman" panose="02020603050405020304" pitchFamily="18" charset="0"/>
              </a:rPr>
              <a:t>тарту</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үшін</a:t>
            </a:r>
            <a:r>
              <a:rPr lang="ru-RU" sz="1300" b="1" dirty="0">
                <a:latin typeface="Times New Roman" panose="02020603050405020304" pitchFamily="18" charset="0"/>
                <a:cs typeface="Times New Roman" panose="02020603050405020304" pitchFamily="18" charset="0"/>
              </a:rPr>
              <a:t> </a:t>
            </a:r>
            <a:r>
              <a:rPr lang="ru-RU" sz="1300" b="1" dirty="0" err="1">
                <a:latin typeface="Times New Roman" panose="02020603050405020304" pitchFamily="18" charset="0"/>
                <a:cs typeface="Times New Roman" panose="02020603050405020304" pitchFamily="18" charset="0"/>
              </a:rPr>
              <a:t>негіздер</a:t>
            </a:r>
            <a:r>
              <a:rPr lang="ru-RU" sz="1300" b="1"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тарифтің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артуы</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тұтынушылармен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шарттардың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бұзылуы</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тұтынушылардың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құқықтары</a:t>
            </a:r>
            <a:r>
              <a:rPr lang="ru-RU" sz="1200" dirty="0">
                <a:latin typeface="Times New Roman" panose="02020603050405020304" pitchFamily="18" charset="0"/>
                <a:cs typeface="Times New Roman" panose="02020603050405020304" pitchFamily="18" charset="0"/>
              </a:rPr>
              <a:t> мен </a:t>
            </a:r>
            <a:r>
              <a:rPr lang="ru-RU" sz="1200" dirty="0" err="1">
                <a:latin typeface="Times New Roman" panose="02020603050405020304" pitchFamily="18" charset="0"/>
                <a:cs typeface="Times New Roman" panose="02020603050405020304" pitchFamily="18" charset="0"/>
              </a:rPr>
              <a:t>заңды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мүдделеріне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нұқсан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келуі</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реттеліп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ұсынудың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үздіксіз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байланысты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технологиялық</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жүйесінің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бұзылуы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немесе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реттеліп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қызмет </a:t>
            </a:r>
            <a:r>
              <a:rPr lang="ru-RU" sz="1200" dirty="0" err="1">
                <a:latin typeface="Times New Roman" panose="02020603050405020304" pitchFamily="18" charset="0"/>
                <a:cs typeface="Times New Roman" panose="02020603050405020304" pitchFamily="18" charset="0"/>
              </a:rPr>
              <a:t>сапасының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төмендеуі</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алушының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мемлекеттік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үшін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ұсынған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құжаттарының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және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немесе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оларда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қамтылған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деректердің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мәліметтердің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дұрыс</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еместігінің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анықталуы</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алушының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және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немесе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мемлекеттік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үшін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қажетті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материалдардың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объектілердің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деректердің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және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мәліметтердің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Қағидаларға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сәйкес</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белгіленген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талаптарға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сәйкес</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келмеуі</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алушыға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қатысты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белгілі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бір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мемлекеттік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талап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ететін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қызметке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немесе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жекелеген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түрлеріне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тыйым</a:t>
            </a:r>
            <a:r>
              <a:rPr lang="ru-RU" sz="1200" dirty="0">
                <a:latin typeface="Times New Roman" panose="02020603050405020304" pitchFamily="18" charset="0"/>
                <a:cs typeface="Times New Roman" panose="02020603050405020304" pitchFamily="18" charset="0"/>
              </a:rPr>
              <a:t> салу </a:t>
            </a:r>
            <a:r>
              <a:rPr lang="ru-RU" sz="1200" dirty="0" err="1">
                <a:latin typeface="Times New Roman" panose="02020603050405020304" pitchFamily="18" charset="0"/>
                <a:cs typeface="Times New Roman" panose="02020603050405020304" pitchFamily="18" charset="0"/>
              </a:rPr>
              <a:t>туралы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соттың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заңды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күшіне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енген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шешімінің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үкімінің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болуы</a:t>
            </a:r>
            <a:r>
              <a:rPr lang="ru-RU" sz="12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алушыға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қатысты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негізінде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алушы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мемлекеттік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көрсетілетін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қызметті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алуға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байланысты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арнайы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құқығынан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айырылған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заңды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күшіне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енген</a:t>
            </a:r>
            <a:r>
              <a:rPr lang="ru-RU" sz="1200" dirty="0">
                <a:latin typeface="Times New Roman" panose="02020603050405020304" pitchFamily="18" charset="0"/>
                <a:cs typeface="Times New Roman" panose="02020603050405020304" pitchFamily="18" charset="0"/>
              </a:rPr>
              <a:t> сот </a:t>
            </a:r>
            <a:r>
              <a:rPr lang="ru-RU" sz="1200" dirty="0" err="1">
                <a:latin typeface="Times New Roman" panose="02020603050405020304" pitchFamily="18" charset="0"/>
                <a:cs typeface="Times New Roman" panose="02020603050405020304" pitchFamily="18" charset="0"/>
              </a:rPr>
              <a:t>шешімінің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болуы</a:t>
            </a:r>
            <a:r>
              <a:rPr lang="ru-RU" sz="1200" dirty="0">
                <a:latin typeface="Times New Roman" panose="02020603050405020304" pitchFamily="18" charset="0"/>
                <a:cs typeface="Times New Roman" panose="02020603050405020304" pitchFamily="18" charset="0"/>
              </a:rPr>
              <a:t>.</a:t>
            </a:r>
          </a:p>
        </p:txBody>
      </p:sp>
      <p:sp>
        <p:nvSpPr>
          <p:cNvPr id="6" name="Заголовок 1"/>
          <p:cNvSpPr txBox="1">
            <a:spLocks/>
          </p:cNvSpPr>
          <p:nvPr/>
        </p:nvSpPr>
        <p:spPr>
          <a:xfrm>
            <a:off x="396606" y="95692"/>
            <a:ext cx="11374917" cy="98094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just"/>
            <a:r>
              <a:rPr lang="ru-RU" sz="1500" b="1" i="1" dirty="0" smtClean="0">
                <a:latin typeface="Times New Roman" panose="02020603050405020304" pitchFamily="18" charset="0"/>
                <a:cs typeface="Times New Roman" panose="02020603050405020304" pitchFamily="18" charset="0"/>
              </a:rPr>
              <a:t>Аэронавигация, </a:t>
            </a:r>
            <a:r>
              <a:rPr lang="ru-RU" sz="1500" b="1" i="1" dirty="0" err="1" smtClean="0">
                <a:latin typeface="Times New Roman" panose="02020603050405020304" pitchFamily="18" charset="0"/>
                <a:cs typeface="Times New Roman" panose="02020603050405020304" pitchFamily="18" charset="0"/>
              </a:rPr>
              <a:t>әуежайлар</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және</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байланыс</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саласындағы</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көрсетілетін</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қызметтерді</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қоспағанда</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егер</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ағымдағы</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жылдың</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басындағы</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бухгалтерлік</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баланста</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есепке</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алынған</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оған</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қатысты</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мәміле</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жасалатын</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мүліктің</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баланстық</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құны</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ағымдағы</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жылдың</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басындағы</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бухгалтерл</a:t>
            </a:r>
            <a:r>
              <a:rPr lang="en-US" sz="1500" b="1" i="1" dirty="0" err="1" smtClean="0">
                <a:latin typeface="Times New Roman" panose="02020603050405020304" pitchFamily="18" charset="0"/>
                <a:cs typeface="Times New Roman" panose="02020603050405020304" pitchFamily="18" charset="0"/>
              </a:rPr>
              <a:t>i</a:t>
            </a:r>
            <a:r>
              <a:rPr lang="ru-RU" sz="1500" b="1" i="1" dirty="0" smtClean="0">
                <a:latin typeface="Times New Roman" panose="02020603050405020304" pitchFamily="18" charset="0"/>
                <a:cs typeface="Times New Roman" panose="02020603050405020304" pitchFamily="18" charset="0"/>
              </a:rPr>
              <a:t>к </a:t>
            </a:r>
            <a:r>
              <a:rPr lang="ru-RU" sz="1500" b="1" i="1" dirty="0" err="1" smtClean="0">
                <a:latin typeface="Times New Roman" panose="02020603050405020304" pitchFamily="18" charset="0"/>
                <a:cs typeface="Times New Roman" panose="02020603050405020304" pitchFamily="18" charset="0"/>
              </a:rPr>
              <a:t>балансқа</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сәйкес</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оның</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активтерінің</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баланстық</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құнының</a:t>
            </a:r>
            <a:r>
              <a:rPr lang="ru-RU" sz="1500" b="1" i="1" dirty="0" smtClean="0">
                <a:latin typeface="Times New Roman" panose="02020603050405020304" pitchFamily="18" charset="0"/>
                <a:cs typeface="Times New Roman" panose="02020603050405020304" pitchFamily="18" charset="0"/>
              </a:rPr>
              <a:t> 0,05 </a:t>
            </a:r>
            <a:r>
              <a:rPr lang="ru-RU" sz="1500" b="1" i="1" dirty="0" err="1" smtClean="0">
                <a:latin typeface="Times New Roman" panose="02020603050405020304" pitchFamily="18" charset="0"/>
                <a:cs typeface="Times New Roman" panose="02020603050405020304" pitchFamily="18" charset="0"/>
              </a:rPr>
              <a:t>процентінен</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асатын</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болса</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табиғи</a:t>
            </a:r>
            <a:r>
              <a:rPr lang="ru-RU" sz="1500" b="1" i="1" dirty="0" smtClean="0">
                <a:latin typeface="Times New Roman" panose="02020603050405020304" pitchFamily="18" charset="0"/>
                <a:cs typeface="Times New Roman" panose="02020603050405020304" pitchFamily="18" charset="0"/>
              </a:rPr>
              <a:t> монополия </a:t>
            </a:r>
            <a:r>
              <a:rPr lang="ru-RU" sz="1500" b="1" i="1" dirty="0" err="1" smtClean="0">
                <a:latin typeface="Times New Roman" panose="02020603050405020304" pitchFamily="18" charset="0"/>
                <a:cs typeface="Times New Roman" panose="02020603050405020304" pitchFamily="18" charset="0"/>
              </a:rPr>
              <a:t>субъектісінің</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мүлкімен</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мәмілелер</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жасауға</a:t>
            </a:r>
            <a:r>
              <a:rPr lang="ru-RU" sz="1500" b="1" i="1" dirty="0" smtClean="0">
                <a:latin typeface="Times New Roman" panose="02020603050405020304" pitchFamily="18" charset="0"/>
                <a:cs typeface="Times New Roman" panose="02020603050405020304" pitchFamily="18" charset="0"/>
              </a:rPr>
              <a:t> </a:t>
            </a:r>
            <a:r>
              <a:rPr lang="ru-RU" sz="1500" b="1" i="1" dirty="0" err="1" smtClean="0">
                <a:latin typeface="Times New Roman" panose="02020603050405020304" pitchFamily="18" charset="0"/>
                <a:cs typeface="Times New Roman" panose="02020603050405020304" pitchFamily="18" charset="0"/>
              </a:rPr>
              <a:t>келісім</a:t>
            </a:r>
            <a:r>
              <a:rPr lang="ru-RU" sz="1500" b="1" i="1" dirty="0" smtClean="0">
                <a:latin typeface="Times New Roman" panose="02020603050405020304" pitchFamily="18" charset="0"/>
                <a:cs typeface="Times New Roman" panose="02020603050405020304" pitchFamily="18" charset="0"/>
              </a:rPr>
              <a:t> беру</a:t>
            </a:r>
            <a:endParaRPr lang="ru-RU" sz="15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7992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528</TotalTime>
  <Words>493</Words>
  <Application>Microsoft Office PowerPoint</Application>
  <PresentationFormat>Широкоэкранный</PresentationFormat>
  <Paragraphs>33</Paragraphs>
  <Slides>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vt:i4>
      </vt:variant>
    </vt:vector>
  </HeadingPairs>
  <TitlesOfParts>
    <vt:vector size="8" baseType="lpstr">
      <vt:lpstr>Arial</vt:lpstr>
      <vt:lpstr>Calibri</vt:lpstr>
      <vt:lpstr>Calibri Light</vt:lpstr>
      <vt:lpstr>Times New Roman</vt:lpstr>
      <vt:lpstr>Wingdings</vt:lpstr>
      <vt:lpstr>Тема Office</vt:lpstr>
      <vt:lpstr>Аэронавигация, әуежайлар және байланыс саласындағы көрсетілетін қызметтерді қоспағанда, егер ағымдағы жылдың басындағы бухгалтерлік баланста есепке алынған, оған қатысты мәміле жасалатын мүліктің баланстық құны ағымдағы жылдың басындағы бухгалтерлiк балансқа сәйкес оның активтерінің баланстық құнының 0,05 процентінен асатын болса, табиғи монополия субъектісінің мүлкімен мәмілелер жасауға келісім беру</vt:lpstr>
      <vt:lpstr>Презентация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Выдача лицензии на деятельность по покупке электрической энергии в целях энергоснабжения</dc:title>
  <dc:creator>User</dc:creator>
  <cp:lastModifiedBy>User</cp:lastModifiedBy>
  <cp:revision>26</cp:revision>
  <dcterms:created xsi:type="dcterms:W3CDTF">2023-03-10T09:27:42Z</dcterms:created>
  <dcterms:modified xsi:type="dcterms:W3CDTF">2023-04-04T11:29:35Z</dcterms:modified>
</cp:coreProperties>
</file>